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2E6"/>
    <a:srgbClr val="3E9FD2"/>
    <a:srgbClr val="51C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910"/>
    <p:restoredTop sz="95890"/>
  </p:normalViewPr>
  <p:slideViewPr>
    <p:cSldViewPr snapToGrid="0">
      <p:cViewPr>
        <p:scale>
          <a:sx n="125" d="100"/>
          <a:sy n="125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63AC7-724D-DF48-A4A2-0F31E4CDBABA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39C6F-6DF1-BC4C-BE03-39DDF4277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23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9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0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9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9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2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6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5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4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6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A02F4-2347-3043-B2F7-CA77AFF0B4D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4085-2ACE-CC43-8558-7ADA983FC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91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1757C1B-ED2C-B420-7BD3-5EE7A311012A}"/>
              </a:ext>
            </a:extLst>
          </p:cNvPr>
          <p:cNvSpPr/>
          <p:nvPr/>
        </p:nvSpPr>
        <p:spPr>
          <a:xfrm>
            <a:off x="-1" y="2165596"/>
            <a:ext cx="6858001" cy="1599035"/>
          </a:xfrm>
          <a:prstGeom prst="rect">
            <a:avLst/>
          </a:prstGeom>
          <a:solidFill>
            <a:srgbClr val="50C2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11F2AD-D714-1A86-13F1-0F5C91F26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65597"/>
            <a:ext cx="6855104" cy="1599034"/>
          </a:xfrm>
        </p:spPr>
        <p:txBody>
          <a:bodyPr anchor="ctr">
            <a:noAutofit/>
          </a:bodyPr>
          <a:lstStyle/>
          <a:p>
            <a:r>
              <a:rPr lang="en-GB" sz="5000" b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Are you having </a:t>
            </a:r>
            <a:br>
              <a:rPr lang="en-GB" sz="5000" b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</a:br>
            <a:r>
              <a:rPr lang="en-GB" sz="5000" b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day-case surgery?</a:t>
            </a:r>
            <a:endParaRPr lang="en-US" sz="5000" b="1" dirty="0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898543D3-54A7-F825-82CE-5CCF2D15C4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5000"/>
          </a:blip>
          <a:srcRect l="13234" t="27358" r="10693" b="17670"/>
          <a:stretch/>
        </p:blipFill>
        <p:spPr>
          <a:xfrm>
            <a:off x="0" y="0"/>
            <a:ext cx="4109014" cy="1782307"/>
          </a:xfrm>
          <a:prstGeom prst="rect">
            <a:avLst/>
          </a:prstGeom>
          <a:effectLst>
            <a:outerShdw sx="1000" sy="1000" algn="ctr" rotWithShape="0">
              <a:schemeClr val="bg1"/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B4C3C81-15AA-C72F-2097-F8F1DC1C654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5603" y="9133635"/>
            <a:ext cx="5701001" cy="443411"/>
          </a:xfrm>
          <a:prstGeom prst="rect">
            <a:avLst/>
          </a:prstGeom>
          <a:ln w="28575">
            <a:noFill/>
          </a:ln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F0304F4-C808-D67D-B48A-D3278A5DF46E}"/>
              </a:ext>
            </a:extLst>
          </p:cNvPr>
          <p:cNvSpPr txBox="1">
            <a:spLocks/>
          </p:cNvSpPr>
          <p:nvPr/>
        </p:nvSpPr>
        <p:spPr>
          <a:xfrm>
            <a:off x="4109014" y="91635"/>
            <a:ext cx="2746090" cy="1599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2000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‘</a:t>
            </a:r>
            <a:r>
              <a:rPr lang="en-GB" sz="2000" b="1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P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atient reported </a:t>
            </a:r>
            <a:r>
              <a:rPr lang="en-GB" sz="2000" b="1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o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utcomes, </a:t>
            </a:r>
            <a:r>
              <a:rPr lang="en-GB" sz="2000" b="1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p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ostoperative pain and </a:t>
            </a:r>
            <a:r>
              <a:rPr lang="en-GB" sz="2000" b="1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p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ain relief after day case surger</a:t>
            </a:r>
            <a:r>
              <a:rPr lang="en-GB" sz="2000" b="1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y</a:t>
            </a:r>
            <a:r>
              <a:rPr lang="en-GB" sz="2000" i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’</a:t>
            </a:r>
          </a:p>
          <a:p>
            <a:endParaRPr lang="en-US" sz="1400" i="1" dirty="0">
              <a:solidFill>
                <a:schemeClr val="accent1">
                  <a:lumMod val="50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9D3890-6FF1-1DF1-7F48-A421CBE3A9A9}"/>
              </a:ext>
            </a:extLst>
          </p:cNvPr>
          <p:cNvSpPr txBox="1"/>
          <p:nvPr/>
        </p:nvSpPr>
        <p:spPr>
          <a:xfrm>
            <a:off x="98444" y="9629001"/>
            <a:ext cx="68579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plh-tr.poppystudy.raft@nhs.net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      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www.raftrainees.org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/raft-4-poppy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D055367-017A-270F-A059-61AAE54B1633}"/>
              </a:ext>
            </a:extLst>
          </p:cNvPr>
          <p:cNvSpPr txBox="1">
            <a:spLocks/>
          </p:cNvSpPr>
          <p:nvPr/>
        </p:nvSpPr>
        <p:spPr>
          <a:xfrm>
            <a:off x="0" y="3908462"/>
            <a:ext cx="6855103" cy="2232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You may be asked to speak to a researcher today. We are recruiting adults undergoing day-case surgery to a national study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EFE2F1-29AA-C0D4-B804-F87E986A5471}"/>
              </a:ext>
            </a:extLst>
          </p:cNvPr>
          <p:cNvSpPr/>
          <p:nvPr/>
        </p:nvSpPr>
        <p:spPr>
          <a:xfrm>
            <a:off x="0" y="1782307"/>
            <a:ext cx="6858001" cy="91636"/>
          </a:xfrm>
          <a:prstGeom prst="rect">
            <a:avLst/>
          </a:prstGeom>
          <a:solidFill>
            <a:srgbClr val="50C2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3972B6-2D42-EBE7-CB87-21A7DC4C119F}"/>
              </a:ext>
            </a:extLst>
          </p:cNvPr>
          <p:cNvSpPr/>
          <p:nvPr/>
        </p:nvSpPr>
        <p:spPr>
          <a:xfrm rot="5400000">
            <a:off x="3245583" y="824996"/>
            <a:ext cx="1820741" cy="93881"/>
          </a:xfrm>
          <a:prstGeom prst="rect">
            <a:avLst/>
          </a:prstGeom>
          <a:solidFill>
            <a:srgbClr val="50C2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41994C3-EE27-4CCC-B600-F97439943C34}"/>
              </a:ext>
            </a:extLst>
          </p:cNvPr>
          <p:cNvSpPr txBox="1">
            <a:spLocks/>
          </p:cNvSpPr>
          <p:nvPr/>
        </p:nvSpPr>
        <p:spPr>
          <a:xfrm>
            <a:off x="2896" y="6266888"/>
            <a:ext cx="3524548" cy="20349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This information will be used to produce reports and presentations and to improve the care of others in the future</a:t>
            </a:r>
          </a:p>
          <a:p>
            <a:pPr fontAlgn="base"/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It is optional, nothing will change about your care today whether you take part or not</a:t>
            </a:r>
          </a:p>
          <a:p>
            <a:endParaRPr lang="en-US" sz="1600" dirty="0">
              <a:solidFill>
                <a:schemeClr val="accent1">
                  <a:lumMod val="50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4EFA3D8-E495-4764-46C6-39AA19946C44}"/>
              </a:ext>
            </a:extLst>
          </p:cNvPr>
          <p:cNvSpPr txBox="1">
            <a:spLocks/>
          </p:cNvSpPr>
          <p:nvPr/>
        </p:nvSpPr>
        <p:spPr>
          <a:xfrm>
            <a:off x="4301836" y="6026205"/>
            <a:ext cx="2433501" cy="24521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In addition to information collected on your day of surgery, you will receive </a:t>
            </a: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text messages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 on </a:t>
            </a:r>
            <a:r>
              <a:rPr lang="en-GB" sz="1600" u="sng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days one, three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and </a:t>
            </a:r>
            <a:r>
              <a:rPr lang="en-GB" sz="1600" u="sng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seven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 after your surgery, and a final text message </a:t>
            </a:r>
            <a:r>
              <a:rPr lang="en-GB" sz="1600" u="sng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three months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 after your surgery to ask how you are recovering</a:t>
            </a:r>
            <a:br>
              <a:rPr lang="en-GB" sz="16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</a:br>
            <a:endParaRPr lang="en-GB" sz="1000" dirty="0">
              <a:solidFill>
                <a:schemeClr val="accent1">
                  <a:lumMod val="50000"/>
                </a:schemeClr>
              </a:solidFill>
              <a:latin typeface="Avenir Book" panose="02000503020000020003" pitchFamily="2" charset="0"/>
            </a:endParaRPr>
          </a:p>
          <a:p>
            <a:endParaRPr lang="en-US" sz="1600" dirty="0">
              <a:solidFill>
                <a:schemeClr val="accent1">
                  <a:lumMod val="50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91B9A1-20CB-9EAA-55B7-5B3914AE5FF8}"/>
              </a:ext>
            </a:extLst>
          </p:cNvPr>
          <p:cNvSpPr/>
          <p:nvPr/>
        </p:nvSpPr>
        <p:spPr>
          <a:xfrm>
            <a:off x="-2898" y="8918067"/>
            <a:ext cx="6858001" cy="91636"/>
          </a:xfrm>
          <a:prstGeom prst="rect">
            <a:avLst/>
          </a:prstGeom>
          <a:solidFill>
            <a:srgbClr val="50C2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" descr="Medicine with solid fill">
            <a:extLst>
              <a:ext uri="{FF2B5EF4-FFF2-40B4-BE49-F238E27FC236}">
                <a16:creationId xmlns:a16="http://schemas.microsoft.com/office/drawing/2014/main" id="{9638E6E8-0C22-9A6C-583D-FC7ECC6297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2663" y="4857521"/>
            <a:ext cx="914400" cy="914400"/>
          </a:xfrm>
          <a:prstGeom prst="rect">
            <a:avLst/>
          </a:prstGeom>
        </p:spPr>
      </p:pic>
      <p:pic>
        <p:nvPicPr>
          <p:cNvPr id="17" name="Graphic 2" descr="Smart Phone with solid fill">
            <a:extLst>
              <a:ext uri="{FF2B5EF4-FFF2-40B4-BE49-F238E27FC236}">
                <a16:creationId xmlns:a16="http://schemas.microsoft.com/office/drawing/2014/main" id="{557BCD1B-FCF4-677D-2A4B-D0CA39D2F1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993398">
            <a:off x="3499259" y="6479741"/>
            <a:ext cx="914400" cy="914400"/>
          </a:xfrm>
          <a:prstGeom prst="rect">
            <a:avLst/>
          </a:prstGeom>
        </p:spPr>
      </p:pic>
      <p:sp>
        <p:nvSpPr>
          <p:cNvPr id="20" name="Subtitle 2">
            <a:extLst>
              <a:ext uri="{FF2B5EF4-FFF2-40B4-BE49-F238E27FC236}">
                <a16:creationId xmlns:a16="http://schemas.microsoft.com/office/drawing/2014/main" id="{CAE427DF-53F7-257F-0676-7BA892761124}"/>
              </a:ext>
            </a:extLst>
          </p:cNvPr>
          <p:cNvSpPr txBox="1">
            <a:spLocks/>
          </p:cNvSpPr>
          <p:nvPr/>
        </p:nvSpPr>
        <p:spPr>
          <a:xfrm>
            <a:off x="845820" y="4791402"/>
            <a:ext cx="5889517" cy="1130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The aim of this study is to find out more about how people recover at home after surgery; focusing on their experience of pain and use of pain relief</a:t>
            </a:r>
          </a:p>
          <a:p>
            <a:endParaRPr lang="en-US" sz="1400" dirty="0">
              <a:solidFill>
                <a:schemeClr val="accent1">
                  <a:lumMod val="50000"/>
                </a:schemeClr>
              </a:solidFill>
              <a:latin typeface="Avenir Book" panose="02000503020000020003" pitchFamily="2" charset="0"/>
            </a:endParaRP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1D755CDF-4D42-CD16-0308-75E9704DB46C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20064" y="8092555"/>
            <a:ext cx="630854" cy="63523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02C02E2-A507-91AB-34B8-1FC129B01970}"/>
              </a:ext>
            </a:extLst>
          </p:cNvPr>
          <p:cNvSpPr txBox="1"/>
          <p:nvPr/>
        </p:nvSpPr>
        <p:spPr>
          <a:xfrm>
            <a:off x="4455651" y="8589681"/>
            <a:ext cx="4584419" cy="3231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GB" sz="1500" i="1" dirty="0">
                <a:solidFill>
                  <a:schemeClr val="accent1">
                    <a:lumMod val="50000"/>
                  </a:schemeClr>
                </a:solidFill>
                <a:latin typeface="Avenir Book"/>
              </a:rPr>
              <a:t>All data is stored securely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8E8117-EC79-F56B-203B-5EBCCF218D47}"/>
              </a:ext>
            </a:extLst>
          </p:cNvPr>
          <p:cNvSpPr txBox="1"/>
          <p:nvPr/>
        </p:nvSpPr>
        <p:spPr>
          <a:xfrm>
            <a:off x="-255441" y="9738297"/>
            <a:ext cx="129250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</a:rPr>
              <a:t>V1.1 30/11/2023</a:t>
            </a:r>
            <a:endParaRPr lang="en-US" sz="600" dirty="0">
              <a:solidFill>
                <a:schemeClr val="accent1">
                  <a:lumMod val="50000"/>
                </a:schemeClr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203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573B8159B1934DBF2356170C7C3253" ma:contentTypeVersion="12" ma:contentTypeDescription="Create a new document." ma:contentTypeScope="" ma:versionID="78152e0d17543e3ac6c6b739bc9bfbee">
  <xsd:schema xmlns:xsd="http://www.w3.org/2001/XMLSchema" xmlns:xs="http://www.w3.org/2001/XMLSchema" xmlns:p="http://schemas.microsoft.com/office/2006/metadata/properties" xmlns:ns2="38b00621-3884-40c0-9b11-1f9854b1c873" xmlns:ns3="dee34d2b-7d96-4c41-a7f8-9ce5c3562290" targetNamespace="http://schemas.microsoft.com/office/2006/metadata/properties" ma:root="true" ma:fieldsID="8f04d43813288070cfefacdfb2b74ff8" ns2:_="" ns3:_="">
    <xsd:import namespace="38b00621-3884-40c0-9b11-1f9854b1c873"/>
    <xsd:import namespace="dee34d2b-7d96-4c41-a7f8-9ce5c35622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b00621-3884-40c0-9b11-1f9854b1c8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34d2b-7d96-4c41-a7f8-9ce5c356229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b00621-3884-40c0-9b11-1f9854b1c87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67156D-31DA-45E2-B05C-63B898EE0F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CDB11A-BD0A-4A73-91D7-64D7206DBAF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8b00621-3884-40c0-9b11-1f9854b1c873"/>
    <ds:schemaRef ds:uri="dee34d2b-7d96-4c41-a7f8-9ce5c356229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9EEB78-5FCC-4BCC-A03D-97A1974CC6F8}">
  <ds:schemaRefs>
    <ds:schemaRef ds:uri="http://schemas.microsoft.com/office/2006/metadata/properties"/>
    <ds:schemaRef ds:uri="http://www.w3.org/2000/xmlns/"/>
    <ds:schemaRef ds:uri="38b00621-3884-40c0-9b11-1f9854b1c873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51</TotalTime>
  <Words>178</Words>
  <Application>Microsoft Office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Calibri</vt:lpstr>
      <vt:lpstr>Calibri Light</vt:lpstr>
      <vt:lpstr>Office Theme 2013 - 2022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Everson</dc:creator>
  <cp:lastModifiedBy>YATES, Victoria (UNIVERSITY HOSPITALS PLYMOUTH NHS TRUST)</cp:lastModifiedBy>
  <cp:revision>41</cp:revision>
  <dcterms:created xsi:type="dcterms:W3CDTF">2022-12-30T11:00:48Z</dcterms:created>
  <dcterms:modified xsi:type="dcterms:W3CDTF">2023-12-01T10:53:23Z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0x010100CA573B8159B1934DBF2356170C7C3253</vt:lpwstr>
  </property>
  <property fmtid="{D5CDD505-2E9C-101B-9397-08002B2CF9AE}" pid="3" name="MediaServiceImageTags">
    <vt:lpwstr/>
  </property>
</Properties>
</file>